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7"/>
  </p:notesMasterIdLst>
  <p:sldIdLst>
    <p:sldId id="260" r:id="rId2"/>
    <p:sldId id="276" r:id="rId3"/>
    <p:sldId id="277" r:id="rId4"/>
    <p:sldId id="27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</a:t>
            </a:r>
            <a:r>
              <a:rPr lang="en-US" dirty="0" smtClean="0"/>
              <a:t>– </a:t>
            </a:r>
            <a:r>
              <a:rPr lang="en-US" dirty="0" smtClean="0"/>
              <a:t>Dec 3,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Challenge–  </a:t>
            </a:r>
          </a:p>
          <a:p>
            <a:pPr lvl="1"/>
            <a:r>
              <a:rPr lang="en-US" b="1" dirty="0" smtClean="0">
                <a:sym typeface="Euclid Symbol" panose="05050102010706020507" pitchFamily="18" charset="2"/>
              </a:rPr>
              <a:t>An acorn falls from a 3.2 m high branch. Use </a:t>
            </a:r>
            <a:r>
              <a:rPr lang="en-US" b="1" u="sng" dirty="0" smtClean="0">
                <a:sym typeface="Euclid Symbol" panose="05050102010706020507" pitchFamily="18" charset="2"/>
              </a:rPr>
              <a:t>energy methods</a:t>
            </a:r>
            <a:r>
              <a:rPr lang="en-US" b="1" dirty="0" smtClean="0">
                <a:sym typeface="Euclid Symbol" panose="05050102010706020507" pitchFamily="18" charset="2"/>
              </a:rPr>
              <a:t> to determine the speed of the acorn when it hits the ground below? </a:t>
            </a: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Today’s Objective: Power</a:t>
            </a:r>
          </a:p>
          <a:p>
            <a:pPr marL="0" indent="0">
              <a:buNone/>
            </a:pPr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/>
              <a:t>Assignment</a:t>
            </a:r>
            <a:r>
              <a:rPr lang="en-US" b="1" dirty="0"/>
              <a:t>: </a:t>
            </a:r>
          </a:p>
          <a:p>
            <a:pPr lvl="1"/>
            <a:r>
              <a:rPr lang="en-US" b="1" dirty="0"/>
              <a:t>Conservation of Energy Worksheet, p3</a:t>
            </a:r>
          </a:p>
          <a:p>
            <a:pPr lvl="1"/>
            <a:r>
              <a:rPr lang="en-US" b="1" dirty="0"/>
              <a:t>Start studying </a:t>
            </a:r>
            <a:r>
              <a:rPr lang="en-US" b="1"/>
              <a:t>for </a:t>
            </a:r>
            <a:r>
              <a:rPr lang="en-US" b="1" smtClean="0"/>
              <a:t>Quest </a:t>
            </a:r>
            <a:r>
              <a:rPr lang="en-US" b="1" dirty="0"/>
              <a:t>on </a:t>
            </a:r>
            <a:r>
              <a:rPr lang="en-US" b="1" smtClean="0"/>
              <a:t>Tues Dec 10</a:t>
            </a:r>
            <a:endParaRPr lang="en-US" b="1" dirty="0"/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535568" y="4629247"/>
            <a:ext cx="4825159" cy="17574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Power</a:t>
            </a:r>
          </a:p>
          <a:p>
            <a:pPr lvl="1"/>
            <a:r>
              <a:rPr lang="en-US" b="1" dirty="0" smtClean="0"/>
              <a:t>Efficiency</a:t>
            </a:r>
          </a:p>
          <a:p>
            <a:pPr lvl="1"/>
            <a:r>
              <a:rPr lang="en-US" b="1" dirty="0" smtClean="0"/>
              <a:t>Homework Review on WBs</a:t>
            </a:r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3" y="2591742"/>
                <a:ext cx="10028860" cy="34163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 smtClean="0"/>
                  <a:t>Power is defined as the rate at which work is done. </a:t>
                </a:r>
              </a:p>
              <a:p>
                <a:r>
                  <a:rPr lang="en-US" b="1" dirty="0" smtClean="0"/>
                  <a:t>In mathematics this is a time derivative or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𝑾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en-US" sz="3200" b="1" dirty="0" smtClean="0"/>
              </a:p>
              <a:p>
                <a:r>
                  <a:rPr lang="en-US" b="1" dirty="0" smtClean="0"/>
                  <a:t>Power is measured in Watts, (W)  with 1 W = 1 J/s </a:t>
                </a:r>
              </a:p>
              <a:p>
                <a:endParaRPr lang="en-US" b="1" dirty="0"/>
              </a:p>
              <a:p>
                <a:r>
                  <a:rPr lang="en-US" b="1" dirty="0" smtClean="0"/>
                  <a:t>An alternative formula for power is easily derived if one considers Work as a force times a change in displacement. Change in displacement over change in time we know as velocity. So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𝑾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𝑭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𝐅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𝐅𝐯𝐜𝐨𝐬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𝛉</m:t>
                    </m:r>
                  </m:oMath>
                </a14:m>
                <a:endParaRPr lang="en-US" sz="2800" b="1" dirty="0" smtClean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3" y="2591742"/>
                <a:ext cx="10028860" cy="3416300"/>
              </a:xfrm>
              <a:blipFill>
                <a:blip r:embed="rId2"/>
                <a:stretch>
                  <a:fillRect l="-122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427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Ex: Running late to class, Jerome </a:t>
            </a:r>
            <a:r>
              <a:rPr lang="en-US" b="1" dirty="0"/>
              <a:t>runs up the stairs, elevating his 102 kg body a vertical distance of 2.29 meters in a time of 1.32 seconds at a constant speed</a:t>
            </a:r>
            <a:r>
              <a:rPr lang="en-US" b="1" dirty="0" smtClean="0"/>
              <a:t>. What power did Jerome generate?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Ex: At </a:t>
            </a:r>
            <a:r>
              <a:rPr lang="en-US" b="1" dirty="0"/>
              <a:t>what velocity is a car moving at the instant its engine is using </a:t>
            </a:r>
            <a:r>
              <a:rPr lang="en-US" b="1" dirty="0" smtClean="0"/>
              <a:t>2,250 </a:t>
            </a:r>
            <a:r>
              <a:rPr lang="en-US" b="1" dirty="0"/>
              <a:t>watts to exert </a:t>
            </a:r>
            <a:r>
              <a:rPr lang="en-US" b="1" dirty="0" smtClean="0"/>
              <a:t>130 </a:t>
            </a:r>
            <a:r>
              <a:rPr lang="en-US" b="1" dirty="0"/>
              <a:t>N</a:t>
            </a:r>
            <a:r>
              <a:rPr lang="en-US" b="1" dirty="0" smtClean="0"/>
              <a:t> </a:t>
            </a:r>
            <a:r>
              <a:rPr lang="en-US" b="1" dirty="0"/>
              <a:t>of force on the car’s wheels?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86819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5" y="2603499"/>
                <a:ext cx="8761412" cy="3825435"/>
              </a:xfrm>
            </p:spPr>
            <p:txBody>
              <a:bodyPr>
                <a:normAutofit/>
              </a:bodyPr>
              <a:lstStyle/>
              <a:p>
                <a:r>
                  <a:rPr lang="en-US" sz="2000" b="1" dirty="0" smtClean="0"/>
                  <a:t>A related idea to the power of a motor is its efficiency. In the real world, all motors that provide power and that can do work, run at less than 100% efficiency. There is always some loss to nonconservative forces.</a:t>
                </a:r>
              </a:p>
              <a:p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𝑬𝒇𝒇𝒊𝒄𝒊𝒆𝒏𝒄𝒚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𝑼𝒔𝒆𝒇𝒖𝒍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𝒆𝒏𝒆𝒓𝒈𝒚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num>
                      <m:den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𝑨𝒄𝒕𝒖𝒂𝒍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𝒆𝒏𝒆𝒓𝒈𝒚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𝒊𝒏</m:t>
                        </m:r>
                      </m:den>
                    </m:f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𝑼𝒔𝒆𝒇𝒖𝒍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𝒑𝒐𝒘𝒆𝒓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num>
                      <m:den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𝑨𝒄𝒕𝒖𝒂𝒍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𝒑𝒐𝒘𝒆𝒓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𝒊𝒏</m:t>
                        </m:r>
                      </m:den>
                    </m:f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 smtClean="0"/>
              </a:p>
              <a:p>
                <a:r>
                  <a:rPr lang="en-US" sz="2000" b="1" dirty="0" smtClean="0"/>
                  <a:t>Ex: A </a:t>
                </a:r>
                <a:r>
                  <a:rPr lang="en-US" sz="2000" b="1" dirty="0"/>
                  <a:t>certain motor uses 1300J of energy to raise a 30kg mass to a height 2.4 meters above where it started. </a:t>
                </a:r>
              </a:p>
              <a:p>
                <a:r>
                  <a:rPr lang="en-US" sz="2000" b="1" dirty="0"/>
                  <a:t>a. How much potential energy does the </a:t>
                </a:r>
                <a:r>
                  <a:rPr lang="en-US" sz="2000" b="1" dirty="0" smtClean="0"/>
                  <a:t>system </a:t>
                </a:r>
                <a:r>
                  <a:rPr lang="en-US" sz="2000" b="1" dirty="0"/>
                  <a:t>gain during the lift? </a:t>
                </a:r>
              </a:p>
              <a:p>
                <a:r>
                  <a:rPr lang="en-US" sz="2000" b="1" dirty="0" smtClean="0"/>
                  <a:t>b</a:t>
                </a:r>
                <a:r>
                  <a:rPr lang="en-US" sz="2000" b="1" dirty="0"/>
                  <a:t>. Calculate the efficiency of this motor.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5" y="2603499"/>
                <a:ext cx="8761412" cy="3825435"/>
              </a:xfrm>
              <a:blipFill>
                <a:blip r:embed="rId2"/>
                <a:stretch>
                  <a:fillRect l="-278" t="-796" r="-1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6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Exit Slip- An elevator has a mass of 4500 kg and is carrying a load of 1800 kg. If the cab is moving upward at 3.80 m/s, what power is required of the elevator motor to maintain that speed?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Conservation of Energy Worksheet (page 3)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Read 2.3 p78-95 about Work and Energy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36102</TotalTime>
  <Words>298</Words>
  <Application>Microsoft Office PowerPoint</Application>
  <PresentationFormat>Widescreen</PresentationFormat>
  <Paragraphs>44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Cambria Math</vt:lpstr>
      <vt:lpstr>Century Gothic</vt:lpstr>
      <vt:lpstr>Euclid Extra</vt:lpstr>
      <vt:lpstr>Euclid Symbol</vt:lpstr>
      <vt:lpstr>Wingdings 3</vt:lpstr>
      <vt:lpstr>Ion Boardroom</vt:lpstr>
      <vt:lpstr>Physics 1 – Dec 3, 2019</vt:lpstr>
      <vt:lpstr>Power</vt:lpstr>
      <vt:lpstr>Power problems</vt:lpstr>
      <vt:lpstr>Efficiency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345</cp:revision>
  <dcterms:created xsi:type="dcterms:W3CDTF">2015-08-11T02:33:52Z</dcterms:created>
  <dcterms:modified xsi:type="dcterms:W3CDTF">2019-12-03T13:03:31Z</dcterms:modified>
</cp:coreProperties>
</file>